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20"/>
  </p:notesMasterIdLst>
  <p:sldIdLst>
    <p:sldId id="285" r:id="rId2"/>
    <p:sldId id="261" r:id="rId3"/>
    <p:sldId id="262" r:id="rId4"/>
    <p:sldId id="263" r:id="rId5"/>
    <p:sldId id="264" r:id="rId6"/>
    <p:sldId id="265" r:id="rId7"/>
    <p:sldId id="266" r:id="rId8"/>
    <p:sldId id="290" r:id="rId9"/>
    <p:sldId id="286" r:id="rId10"/>
    <p:sldId id="268" r:id="rId11"/>
    <p:sldId id="269" r:id="rId12"/>
    <p:sldId id="291" r:id="rId13"/>
    <p:sldId id="287" r:id="rId14"/>
    <p:sldId id="271" r:id="rId15"/>
    <p:sldId id="288" r:id="rId16"/>
    <p:sldId id="273" r:id="rId17"/>
    <p:sldId id="274" r:id="rId18"/>
    <p:sldId id="28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907393"/>
    <a:srgbClr val="D1A4D7"/>
    <a:srgbClr val="F9C8FA"/>
    <a:srgbClr val="FFF7F5"/>
    <a:srgbClr val="FFF5E4"/>
    <a:srgbClr val="FFF7DE"/>
    <a:srgbClr val="FBFDF5"/>
    <a:srgbClr val="F8FCEC"/>
    <a:srgbClr val="FFE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482" autoAdjust="0"/>
    <p:restoredTop sz="93447" autoAdjust="0"/>
  </p:normalViewPr>
  <p:slideViewPr>
    <p:cSldViewPr snapToGrid="0">
      <p:cViewPr varScale="1">
        <p:scale>
          <a:sx n="62" d="100"/>
          <a:sy n="62" d="100"/>
        </p:scale>
        <p:origin x="35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966B4-4232-1141-AF6D-7311250D269C}" type="datetimeFigureOut">
              <a:rPr lang="en-US" smtClean="0"/>
              <a:t>6/28/2024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A0658-1D01-4340-8E74-73ADBC946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11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74143dbdcb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274143dbdcb_0_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g274143dbdcb_0_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74143dbdc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74143dbdcb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274143dbdcb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71755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74143dbdc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74143dbdcb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274143dbdcb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090752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74143dbdcb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74143dbdcb_0_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g274143dbdcb_0_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74143dbdcb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74143dbdcb_0_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g274143dbdcb_0_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28812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74143dbdcb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274143dbdcb_0_6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g274143dbdcb_0_6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70528cb240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270528cb240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g270528cb240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74143dbdc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74143dbdcb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274143dbdcb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70528cb240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70528cb240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g270528cb240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74143dbdcb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74143dbdcb_0_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g274143dbdcb_0_7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74143dbdcb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74143dbdcb_0_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g274143dbdcb_0_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70528cb240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70528cb240_0_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g270528cb240_0_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74143dbdc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74143dbdcb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274143dbdcb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61863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74143dbdc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74143dbdcb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g274143dbdcb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17376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74143dbdcb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274143dbdcb_0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g274143dbdcb_0_8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7A95C1-3B70-6F17-5EA8-ADD441DCD158}"/>
              </a:ext>
            </a:extLst>
          </p:cNvPr>
          <p:cNvSpPr/>
          <p:nvPr userDrawn="1"/>
        </p:nvSpPr>
        <p:spPr>
          <a:xfrm rot="16200000">
            <a:off x="-1695126" y="3950429"/>
            <a:ext cx="5455143" cy="360000"/>
          </a:xfrm>
          <a:prstGeom prst="rect">
            <a:avLst/>
          </a:prstGeom>
          <a:solidFill>
            <a:srgbClr val="907393"/>
          </a:solidFill>
          <a:ln>
            <a:solidFill>
              <a:srgbClr val="9073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8EFA7-71C9-7D15-7F31-800DC5F553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solidFill>
            <a:srgbClr val="D1A4D7"/>
          </a:solidFill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56510B-7106-B84D-D2C8-D423FCE9C9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514CD-56BF-4561-7451-48F995E87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28CBA-0FDD-462B-900E-EB20B8A294BD}" type="datetime1">
              <a:rPr lang="en-MY" smtClean="0"/>
              <a:t>28/6/2024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3AA9E-D51C-EEDA-9A2B-A54D9862A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87C81-6F9E-7998-E0E9-F7EEB7D4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A56FAC-3DA1-BC32-D308-E66E1A7BAB79}"/>
              </a:ext>
            </a:extLst>
          </p:cNvPr>
          <p:cNvSpPr/>
          <p:nvPr userDrawn="1"/>
        </p:nvSpPr>
        <p:spPr>
          <a:xfrm>
            <a:off x="586408" y="546652"/>
            <a:ext cx="11605591" cy="365125"/>
          </a:xfrm>
          <a:prstGeom prst="rect">
            <a:avLst/>
          </a:prstGeom>
          <a:solidFill>
            <a:srgbClr val="907393"/>
          </a:solidFill>
          <a:ln>
            <a:solidFill>
              <a:srgbClr val="9073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B71231-9E91-2351-41DD-EF2321EEA3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7A368F1D-FBC6-867D-48D3-11B22969AEFF}"/>
              </a:ext>
            </a:extLst>
          </p:cNvPr>
          <p:cNvSpPr txBox="1">
            <a:spLocks/>
          </p:cNvSpPr>
          <p:nvPr userDrawn="1"/>
        </p:nvSpPr>
        <p:spPr>
          <a:xfrm>
            <a:off x="34975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36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A98C5-0785-E13D-B5B3-01664F719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865AFC-5512-4CA7-6885-5F8ABED52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FCCD4A-9FC0-AAE0-32F8-AC6755424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D9937-2AB1-4C61-8C5F-823154DB13A3}" type="datetime1">
              <a:rPr lang="en-MY" smtClean="0"/>
              <a:t>28/6/2024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0FC84-849B-2BCE-200C-192F86DE0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7E1C3-5EEC-0280-E3EE-564894CA5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6ED186-3567-C65E-99E9-13216CA532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76349" cy="144637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1083F0E8-1F23-3BCF-1F54-3C62D5157C0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003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F16922-28C8-3044-0D91-5D424F096F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39F226-8DC3-6057-21F8-158ECD69EF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6E6AB-B9A6-AA2D-483E-BD1EF3C89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161B-5957-47E1-A270-29260AB901FA}" type="datetime1">
              <a:rPr lang="en-MY" smtClean="0"/>
              <a:t>28/6/2024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179CAA-E3B2-718D-5BA7-E28638F35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89BAF-1999-6DA4-520C-0952F3DE7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EA3815E-ED2D-40D0-9D79-9DC566FD1BC1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98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125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2E686-338D-D1A8-2B10-8FDAFC9BE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6CBA7-3364-A010-B74D-DEFD205DD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5B55B-4C52-B742-2C2A-CB5FCFDD0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F57F2-383F-40A3-9FEF-A53ADE19C677}" type="datetime1">
              <a:rPr lang="en-MY" smtClean="0"/>
              <a:t>28/6/2024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BEB3E-E535-4A3B-E069-2FDC469F5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45FB9-9A89-791A-20F8-965C42725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6B7400-7490-3EE1-4FC4-05FA90C19E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76349" cy="144637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B2CA8E4-ED71-9ADE-A3BA-C2354AF8F5D5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8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358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04425-2F12-FC87-7814-DE9847060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832A1-0409-59C9-8FE2-F6ED69353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2C18A-B2BE-D5CA-76D3-38CD9BA6E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4CAD6-7A7A-4A4E-8F89-A5D50C7C06B2}" type="datetime1">
              <a:rPr lang="en-MY" smtClean="0"/>
              <a:t>28/6/2024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258F5-C078-614D-BB01-F98E5D6A7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DB423-2ED8-FC6E-CD07-B1CA45923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274D9C-B180-5475-164D-4CE54B974D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9F86391-6CF1-C4DB-3E95-CF496A0EDEBD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F0809-97D2-7F69-3C86-047353B3F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8BF18-092D-1673-8B78-89F8F58FC6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BF2FED-765D-0392-010E-CA291147F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A8686B-832A-4AD3-403F-3B62136CD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2EF54-7AD7-40ED-A055-C07D951D3C22}" type="datetime1">
              <a:rPr lang="en-MY" smtClean="0"/>
              <a:t>28/6/2024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B0BC0-70B9-7EDA-6C1D-66C705661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C80B0-32FF-74A1-829A-64218DDAF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A980B-5533-EFD4-1C45-2BEF0FEBF6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9657" cy="1461454"/>
          </a:xfrm>
          <a:prstGeom prst="rect">
            <a:avLst/>
          </a:prstGeom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5DE8FC47-D385-73F4-D164-2BB7CFD5D72B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70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FD982-9A1B-AF00-0BA0-E450717BC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C4F20-340B-E01C-A223-643793A98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5CAFF8-EF93-98B0-F237-8AD3FFC1E3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94D9C-8F0A-933B-4E89-5517D18971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9CEF8D-5565-615F-EB46-ABFB5B6592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03EBB4-C99B-6FE1-4B6E-0981FC468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783F0-FF22-4ED0-AEE7-95D0AA63C17F}" type="datetime1">
              <a:rPr lang="en-MY" smtClean="0"/>
              <a:t>28/6/2024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C38546-81F8-E716-EC42-3D72634FA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Systemic Lupus Erythematosus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BEC1F7-FF1D-7369-677D-255C7C2F4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F82C8E-10F1-C0BC-054C-F4E6BD5D9B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1253" cy="1451930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5799CEC-4CA9-A968-7724-196F4C40FB25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376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FACA8-E937-8F8F-DE0B-AA96EE7A3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4C62B5-6632-5354-447E-6E668DB32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291B0-17A4-4C67-A01C-CF7246BC6443}" type="datetime1">
              <a:rPr lang="en-MY" smtClean="0"/>
              <a:t>28/6/2024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989AB-E0CE-CA61-3A5B-2A412CB2F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Systemic Lupus Erythematosus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F63F22-C110-D689-5222-A1F6F180C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8AF594-C725-AD6F-46B7-616D388672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9657" cy="1461454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6B4576F-A901-CD56-B61C-A9EB9E67464D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65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40DB4D-EE4E-3092-F1E2-B27559473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9AC32-8DF3-425F-A430-F1E1D9134A13}" type="datetime1">
              <a:rPr lang="en-MY" smtClean="0"/>
              <a:t>28/6/2024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D38951-643F-6E80-477E-822A112B9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Systemic Lupus Erythematosus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A71E6E-BCB2-880D-249E-23FA54136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59469D-C744-5365-385B-18C6D4356C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1E31A2C-6FF7-892F-DD88-9F71CD586E99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005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25637-327D-4F64-5CD0-F453FBE06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37561-861C-FB96-6D8D-0BFD1319E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E03F5-46CA-B283-1C5E-A23C17DBDA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6A9167-8099-163B-91D4-095B45433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B2D6C-29BE-4F06-834F-80A9C9F70453}" type="datetime1">
              <a:rPr lang="en-MY" smtClean="0"/>
              <a:t>28/6/2024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17175-8090-C93B-E656-C69D67445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E55DA-9175-C86A-5FAC-2065138C1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9849FD2-9FE4-D383-6CDA-9AAC974F547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48412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01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650A2-D8C8-E450-2951-8C5303C9D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0C8871-72D6-0EA1-7DF2-0885C1D0D5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C2F01E-306F-EBE5-7B86-41D8649014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34160D-D2E9-6347-1389-65C8733E6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6FE-FA13-46B5-8E6B-4C26A408E61C}" type="datetime1">
              <a:rPr lang="en-MY" smtClean="0"/>
              <a:t>28/6/2024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E520FB-DE7B-D9A8-A29F-9EC8A228B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Management of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9C9955-8729-700D-2224-177EAFF13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46D2F560-5227-65FD-2AD4-3B3B5011DBD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47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5A2173-C048-6B71-8927-64C69AD11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136525"/>
            <a:ext cx="11003280" cy="1189355"/>
          </a:xfrm>
          <a:prstGeom prst="rect">
            <a:avLst/>
          </a:prstGeom>
          <a:solidFill>
            <a:srgbClr val="D1A4D7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F3E80-474B-69E8-45E7-0A30185BE1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4380" y="1508920"/>
            <a:ext cx="10744200" cy="466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2C827-9E47-6D9B-01E6-EDABDEB5B7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438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9810E-0DB9-41B7-8391-B84588FAFCB9}" type="datetime1">
              <a:rPr lang="en-MY" smtClean="0"/>
              <a:t>28/6/2024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87F17-AE51-C315-5492-831A7C7B6B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80" y="6356350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9C773-BCB4-7783-EC4E-F90979A03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538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60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AA864-4AE8-C30D-C7A5-B911B327D9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71342" y="1011895"/>
            <a:ext cx="9568543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Training of Core Trainers</a:t>
            </a:r>
            <a:b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</a:br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CPG Management of </a:t>
            </a:r>
            <a:b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</a:br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Systemic Lupus Erythematosus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158C4A-6792-81D6-63F1-138DFA54CC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6593" y="3870692"/>
            <a:ext cx="9711544" cy="60323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3400" b="1" dirty="0"/>
              <a:t>Lecture 4: Non-pharmacological Treatment</a:t>
            </a:r>
          </a:p>
        </p:txBody>
      </p:sp>
      <p:pic>
        <p:nvPicPr>
          <p:cNvPr id="9" name="Picture 8" descr="A person with pink butterflies&#10;&#10;Description automatically generated">
            <a:extLst>
              <a:ext uri="{FF2B5EF4-FFF2-40B4-BE49-F238E27FC236}">
                <a16:creationId xmlns:a16="http://schemas.microsoft.com/office/drawing/2014/main" id="{074CBA86-DDE5-761F-4D74-86C75D0DA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26485">
            <a:off x="9923676" y="3928679"/>
            <a:ext cx="1568923" cy="2504408"/>
          </a:xfrm>
          <a:prstGeom prst="rect">
            <a:avLst/>
          </a:prstGeom>
          <a:ln w="38100">
            <a:solidFill>
              <a:srgbClr val="907393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1EF903D7-3CDA-4D50-4408-AB631A9C7CBD}"/>
              </a:ext>
            </a:extLst>
          </p:cNvPr>
          <p:cNvSpPr txBox="1">
            <a:spLocks/>
          </p:cNvSpPr>
          <p:nvPr/>
        </p:nvSpPr>
        <p:spPr>
          <a:xfrm>
            <a:off x="1280365" y="4695206"/>
            <a:ext cx="9144000" cy="114387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800" dirty="0"/>
              <a:t>Dr. Siti </a:t>
            </a:r>
            <a:r>
              <a:rPr lang="en-US" sz="2800" dirty="0" err="1"/>
              <a:t>Zulfa</a:t>
            </a:r>
            <a:r>
              <a:rPr lang="en-US" sz="2800" dirty="0"/>
              <a:t> </a:t>
            </a:r>
            <a:r>
              <a:rPr lang="en-US" sz="2800" dirty="0" err="1"/>
              <a:t>Zulkifli</a:t>
            </a:r>
            <a:endParaRPr lang="en-US" sz="2800" dirty="0"/>
          </a:p>
          <a:p>
            <a:pPr>
              <a:spcBef>
                <a:spcPts val="0"/>
              </a:spcBef>
            </a:pPr>
            <a:r>
              <a:rPr lang="en-US" sz="2800" dirty="0"/>
              <a:t>Consultant Acute Internal Medicine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Hospital Kuala Lumpur, Kuala Lumpur</a:t>
            </a:r>
          </a:p>
        </p:txBody>
      </p:sp>
    </p:spTree>
    <p:extLst>
      <p:ext uri="{BB962C8B-B14F-4D97-AF65-F5344CB8AC3E}">
        <p14:creationId xmlns:p14="http://schemas.microsoft.com/office/powerpoint/2010/main" val="3791847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74143dbdcb_0_86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Nurse-led Care</a:t>
            </a:r>
            <a:r>
              <a:rPr lang="en-US" sz="3200" dirty="0"/>
              <a:t>-2</a:t>
            </a:r>
            <a:endParaRPr dirty="0"/>
          </a:p>
        </p:txBody>
      </p:sp>
      <p:sp>
        <p:nvSpPr>
          <p:cNvPr id="151" name="Google Shape;151;g274143dbdcb_0_86"/>
          <p:cNvSpPr/>
          <p:nvPr/>
        </p:nvSpPr>
        <p:spPr>
          <a:xfrm>
            <a:off x="1470375" y="2744750"/>
            <a:ext cx="2543700" cy="2937900"/>
          </a:xfrm>
          <a:prstGeom prst="roundRect">
            <a:avLst>
              <a:gd name="adj" fmla="val 16667"/>
            </a:avLst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Nurse-led care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g274143dbdcb_0_86"/>
          <p:cNvSpPr txBox="1">
            <a:spLocks noGrp="1"/>
          </p:cNvSpPr>
          <p:nvPr>
            <p:ph type="body" idx="4294967295"/>
          </p:nvPr>
        </p:nvSpPr>
        <p:spPr>
          <a:xfrm>
            <a:off x="4669380" y="1652580"/>
            <a:ext cx="6829200" cy="3786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3200" dirty="0"/>
              <a:t>Provide multitude of interventions such as:</a:t>
            </a:r>
            <a:endParaRPr sz="3200" dirty="0"/>
          </a:p>
          <a:p>
            <a:pPr marL="457200" lvl="0" indent="-4064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00"/>
              <a:buAutoNum type="arabicPeriod"/>
            </a:pPr>
            <a:r>
              <a:rPr lang="en-US" sz="3200" dirty="0"/>
              <a:t>Patient education</a:t>
            </a:r>
            <a:endParaRPr sz="3200" dirty="0"/>
          </a:p>
          <a:p>
            <a:pPr marL="457200" lvl="0" indent="-4064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00"/>
              <a:buAutoNum type="arabicPeriod"/>
            </a:pPr>
            <a:r>
              <a:rPr lang="en-US" sz="3200" dirty="0"/>
              <a:t>Counselling</a:t>
            </a:r>
            <a:endParaRPr sz="3200" dirty="0"/>
          </a:p>
          <a:p>
            <a:pPr marL="457200" lvl="0" indent="-4064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00"/>
              <a:buAutoNum type="arabicPeriod"/>
            </a:pPr>
            <a:r>
              <a:rPr lang="en-US" sz="3200" dirty="0"/>
              <a:t>Exercise </a:t>
            </a:r>
            <a:endParaRPr sz="3200" dirty="0"/>
          </a:p>
          <a:p>
            <a:pPr marL="457200" lvl="0" indent="-4064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800"/>
              <a:buAutoNum type="arabicPeriod"/>
            </a:pPr>
            <a:r>
              <a:rPr lang="en-US" sz="3200" dirty="0"/>
              <a:t>Transitional care </a:t>
            </a:r>
            <a:r>
              <a:rPr lang="en-US" sz="3200" dirty="0" err="1"/>
              <a:t>programmes</a:t>
            </a:r>
            <a:endParaRPr sz="3200" dirty="0"/>
          </a:p>
          <a:p>
            <a:pPr marL="0" lvl="0" indent="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3200" dirty="0"/>
          </a:p>
          <a:p>
            <a:pPr marL="0" lvl="0" indent="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3200" dirty="0"/>
          </a:p>
          <a:p>
            <a:pPr marL="0" lvl="0" indent="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3200" dirty="0"/>
          </a:p>
          <a:p>
            <a:pPr marL="0" lvl="0" indent="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3200" dirty="0"/>
          </a:p>
          <a:p>
            <a:pPr marL="0" lvl="0" indent="0" algn="just" rtl="0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  <a:buNone/>
            </a:pPr>
            <a:endParaRPr sz="3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E2E3AF4-A361-F08A-E789-26CC26C82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74143dbdcb_0_23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Nurse-led Care</a:t>
            </a:r>
            <a:r>
              <a:rPr lang="en-US" sz="3200" dirty="0"/>
              <a:t>-3</a:t>
            </a:r>
            <a:endParaRPr dirty="0"/>
          </a:p>
        </p:txBody>
      </p:sp>
      <p:sp>
        <p:nvSpPr>
          <p:cNvPr id="159" name="Google Shape;159;g274143dbdcb_0_23"/>
          <p:cNvSpPr/>
          <p:nvPr/>
        </p:nvSpPr>
        <p:spPr>
          <a:xfrm>
            <a:off x="1470375" y="2744750"/>
            <a:ext cx="2543700" cy="2937900"/>
          </a:xfrm>
          <a:prstGeom prst="roundRect">
            <a:avLst>
              <a:gd name="adj" fmla="val 16667"/>
            </a:avLst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Nurse-led care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g274143dbdcb_0_23"/>
          <p:cNvSpPr txBox="1"/>
          <p:nvPr/>
        </p:nvSpPr>
        <p:spPr>
          <a:xfrm>
            <a:off x="4796661" y="5598480"/>
            <a:ext cx="6701919" cy="757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400" dirty="0">
                <a:solidFill>
                  <a:schemeClr val="dk1"/>
                </a:solidFill>
              </a:rPr>
              <a:t>52. Xie X, et al. Arthritis Res </a:t>
            </a:r>
            <a:r>
              <a:rPr lang="en-US" sz="1400" dirty="0" err="1">
                <a:solidFill>
                  <a:schemeClr val="dk1"/>
                </a:solidFill>
              </a:rPr>
              <a:t>Ther</a:t>
            </a:r>
            <a:r>
              <a:rPr lang="en-US" sz="1400" dirty="0">
                <a:solidFill>
                  <a:schemeClr val="dk1"/>
                </a:solidFill>
              </a:rPr>
              <a:t>. 2018;20(1):184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g274143dbdcb_0_23"/>
          <p:cNvSpPr txBox="1">
            <a:spLocks noGrp="1"/>
          </p:cNvSpPr>
          <p:nvPr>
            <p:ph type="body" idx="4294967295"/>
          </p:nvPr>
        </p:nvSpPr>
        <p:spPr>
          <a:xfrm>
            <a:off x="4696350" y="1798112"/>
            <a:ext cx="6829200" cy="3786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1800"/>
              </a:spcBef>
              <a:spcAft>
                <a:spcPts val="0"/>
              </a:spcAft>
              <a:buNone/>
            </a:pPr>
            <a:r>
              <a:rPr lang="en-US" sz="3200" dirty="0"/>
              <a:t>An RCT showed that transitional care </a:t>
            </a:r>
            <a:r>
              <a:rPr lang="en-US" sz="3200" dirty="0" err="1"/>
              <a:t>programmes</a:t>
            </a:r>
            <a:r>
              <a:rPr lang="en-US" sz="3200" dirty="0"/>
              <a:t> led by specialist nurses resulted in:</a:t>
            </a:r>
            <a:r>
              <a:rPr lang="en-US" sz="3200" baseline="30000" dirty="0"/>
              <a:t>52</a:t>
            </a:r>
            <a:endParaRPr sz="3200" baseline="30000" dirty="0"/>
          </a:p>
          <a:p>
            <a:pPr marL="457200" lvl="0" indent="-406400" algn="just" rtl="0">
              <a:spcBef>
                <a:spcPts val="1800"/>
              </a:spcBef>
              <a:spcAft>
                <a:spcPts val="0"/>
              </a:spcAft>
              <a:buSzPts val="2800"/>
              <a:buAutoNum type="arabicPeriod"/>
            </a:pPr>
            <a:r>
              <a:rPr lang="en-US" sz="3200" dirty="0"/>
              <a:t>Improved patient self-care</a:t>
            </a:r>
            <a:endParaRPr sz="3200" dirty="0"/>
          </a:p>
          <a:p>
            <a:pPr marL="457200" lvl="0" indent="-406400" algn="just" rtl="0">
              <a:spcBef>
                <a:spcPts val="1800"/>
              </a:spcBef>
              <a:spcAft>
                <a:spcPts val="0"/>
              </a:spcAft>
              <a:buSzPts val="2800"/>
              <a:buAutoNum type="arabicPeriod"/>
            </a:pPr>
            <a:r>
              <a:rPr lang="en-US" sz="3200" dirty="0"/>
              <a:t>Improved quality of life</a:t>
            </a:r>
            <a:endParaRPr sz="3200" dirty="0"/>
          </a:p>
          <a:p>
            <a:pPr marL="457200" lvl="0" indent="-406400" algn="just" rtl="0">
              <a:spcBef>
                <a:spcPts val="1800"/>
              </a:spcBef>
              <a:spcAft>
                <a:spcPts val="0"/>
              </a:spcAft>
              <a:buSzPts val="2800"/>
              <a:buAutoNum type="arabicPeriod"/>
            </a:pPr>
            <a:r>
              <a:rPr lang="en-US" sz="3200" dirty="0"/>
              <a:t>Reduction in 90-day readmission rate</a:t>
            </a:r>
            <a:endParaRPr sz="3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4C5513-C125-B9FF-0EBF-6AA6A0E5A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74143dbdcb_0_0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Non-pharmacological Treatment</a:t>
            </a:r>
            <a:endParaRPr dirty="0"/>
          </a:p>
        </p:txBody>
      </p:sp>
      <p:sp>
        <p:nvSpPr>
          <p:cNvPr id="104" name="Google Shape;104;g274143dbdcb_0_0"/>
          <p:cNvSpPr/>
          <p:nvPr/>
        </p:nvSpPr>
        <p:spPr>
          <a:xfrm>
            <a:off x="1465900" y="2744750"/>
            <a:ext cx="2543700" cy="2937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Sun Protection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g274143dbdcb_0_0"/>
          <p:cNvSpPr/>
          <p:nvPr/>
        </p:nvSpPr>
        <p:spPr>
          <a:xfrm>
            <a:off x="4824150" y="2744750"/>
            <a:ext cx="2543700" cy="2937900"/>
          </a:xfrm>
          <a:prstGeom prst="roundRect">
            <a:avLst>
              <a:gd name="adj" fmla="val 16667"/>
            </a:avLst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Nurse-led care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g274143dbdcb_0_0"/>
          <p:cNvSpPr/>
          <p:nvPr/>
        </p:nvSpPr>
        <p:spPr>
          <a:xfrm>
            <a:off x="8182400" y="2744750"/>
            <a:ext cx="2543700" cy="2937900"/>
          </a:xfrm>
          <a:prstGeom prst="roundRect">
            <a:avLst>
              <a:gd name="adj" fmla="val 16667"/>
            </a:avLst>
          </a:prstGeom>
          <a:solidFill>
            <a:srgbClr val="B7B7B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Physiotherapy/exercise 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and psychological therapy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641875-7C30-B180-B77F-C55E8BB05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132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74143dbdcb_0_0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Physiotherapy / Exercise and </a:t>
            </a:r>
            <a:br>
              <a:rPr lang="en-US" dirty="0"/>
            </a:br>
            <a:r>
              <a:rPr lang="en-US" dirty="0"/>
              <a:t>Psychological Therapy</a:t>
            </a:r>
            <a:endParaRPr dirty="0"/>
          </a:p>
        </p:txBody>
      </p:sp>
      <p:sp>
        <p:nvSpPr>
          <p:cNvPr id="106" name="Google Shape;106;g274143dbdcb_0_0"/>
          <p:cNvSpPr/>
          <p:nvPr/>
        </p:nvSpPr>
        <p:spPr>
          <a:xfrm>
            <a:off x="8182400" y="2744750"/>
            <a:ext cx="2543700" cy="2937900"/>
          </a:xfrm>
          <a:prstGeom prst="roundRect">
            <a:avLst>
              <a:gd name="adj" fmla="val 16667"/>
            </a:avLst>
          </a:prstGeom>
          <a:solidFill>
            <a:srgbClr val="B7B7B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Physiotherapy/exercise 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and psychological therapy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641875-7C30-B180-B77F-C55E8BB05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8615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74143dbdcb_0_34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-US" dirty="0"/>
              <a:t>Physiotherapy / Exercise and 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-US" dirty="0"/>
              <a:t>Psychological Therapy</a:t>
            </a:r>
            <a:r>
              <a:rPr lang="en-US" sz="3100" dirty="0"/>
              <a:t>-2</a:t>
            </a:r>
            <a:endParaRPr dirty="0"/>
          </a:p>
        </p:txBody>
      </p:sp>
      <p:sp>
        <p:nvSpPr>
          <p:cNvPr id="176" name="Google Shape;176;g274143dbdcb_0_34"/>
          <p:cNvSpPr txBox="1"/>
          <p:nvPr/>
        </p:nvSpPr>
        <p:spPr>
          <a:xfrm>
            <a:off x="1621337" y="1350360"/>
            <a:ext cx="9609529" cy="1169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systematic review on randomized controlled trials (RCTs) compared the following:</a:t>
            </a:r>
            <a:r>
              <a:rPr lang="en-US" sz="3200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53</a:t>
            </a:r>
            <a:endParaRPr sz="3200" baseline="30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g274143dbdcb_0_34"/>
          <p:cNvSpPr txBox="1"/>
          <p:nvPr/>
        </p:nvSpPr>
        <p:spPr>
          <a:xfrm>
            <a:off x="2209900" y="2439302"/>
            <a:ext cx="2659500" cy="21544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Physical activity / psychological intervention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g274143dbdcb_0_34"/>
          <p:cNvSpPr/>
          <p:nvPr/>
        </p:nvSpPr>
        <p:spPr>
          <a:xfrm>
            <a:off x="3099550" y="4433471"/>
            <a:ext cx="880200" cy="807300"/>
          </a:xfrm>
          <a:prstGeom prst="mathPlus">
            <a:avLst>
              <a:gd name="adj1" fmla="val 2352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g274143dbdcb_0_34"/>
          <p:cNvSpPr txBox="1"/>
          <p:nvPr/>
        </p:nvSpPr>
        <p:spPr>
          <a:xfrm>
            <a:off x="1763031" y="5296049"/>
            <a:ext cx="3553238" cy="677078"/>
          </a:xfrm>
          <a:prstGeom prst="rect">
            <a:avLst/>
          </a:prstGeom>
          <a:solidFill>
            <a:srgbClr val="FFF2CC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Usual medical care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g274143dbdcb_0_34"/>
          <p:cNvSpPr txBox="1"/>
          <p:nvPr/>
        </p:nvSpPr>
        <p:spPr>
          <a:xfrm>
            <a:off x="6145152" y="3558068"/>
            <a:ext cx="561900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vs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g274143dbdcb_0_34"/>
          <p:cNvSpPr txBox="1"/>
          <p:nvPr/>
        </p:nvSpPr>
        <p:spPr>
          <a:xfrm>
            <a:off x="7630788" y="3640296"/>
            <a:ext cx="3475575" cy="677078"/>
          </a:xfrm>
          <a:prstGeom prst="rect">
            <a:avLst/>
          </a:prstGeom>
          <a:solidFill>
            <a:srgbClr val="FFF2CC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Usual medical care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g274143dbdcb_0_34"/>
          <p:cNvSpPr txBox="1"/>
          <p:nvPr/>
        </p:nvSpPr>
        <p:spPr>
          <a:xfrm>
            <a:off x="1145651" y="5798739"/>
            <a:ext cx="10787400" cy="740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400" dirty="0">
                <a:solidFill>
                  <a:schemeClr val="dk1"/>
                </a:solidFill>
              </a:rPr>
              <a:t>53. </a:t>
            </a:r>
            <a:r>
              <a:rPr lang="en-US" sz="1400" dirty="0" err="1">
                <a:solidFill>
                  <a:schemeClr val="dk1"/>
                </a:solidFill>
              </a:rPr>
              <a:t>Fangtham</a:t>
            </a:r>
            <a:r>
              <a:rPr lang="en-US" sz="1400" dirty="0">
                <a:solidFill>
                  <a:schemeClr val="dk1"/>
                </a:solidFill>
              </a:rPr>
              <a:t> M,, et al. Lupus. 2019;28(6):703-712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67E4B5-AFBC-34D4-0417-172935D0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14</a:t>
            </a:fld>
            <a:endParaRPr lang="en-US" sz="32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74143dbdcb_0_34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-US" dirty="0"/>
              <a:t>Physiotherapy / Exercise and 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-US" dirty="0"/>
              <a:t>Psychological Therapy</a:t>
            </a:r>
            <a:r>
              <a:rPr lang="en-US" sz="3100" dirty="0"/>
              <a:t>-3</a:t>
            </a:r>
            <a:endParaRPr dirty="0"/>
          </a:p>
        </p:txBody>
      </p:sp>
      <p:sp>
        <p:nvSpPr>
          <p:cNvPr id="176" name="Google Shape;176;g274143dbdcb_0_34"/>
          <p:cNvSpPr txBox="1"/>
          <p:nvPr/>
        </p:nvSpPr>
        <p:spPr>
          <a:xfrm>
            <a:off x="1621337" y="1485891"/>
            <a:ext cx="9609529" cy="1169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 systematic review on randomized controlled trials (RCTs) compared the following:</a:t>
            </a:r>
            <a:r>
              <a:rPr lang="en-US" sz="3200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53</a:t>
            </a:r>
            <a:endParaRPr sz="3200" baseline="30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g274143dbdcb_0_34"/>
          <p:cNvSpPr txBox="1"/>
          <p:nvPr/>
        </p:nvSpPr>
        <p:spPr>
          <a:xfrm>
            <a:off x="2209900" y="2521499"/>
            <a:ext cx="2659500" cy="21544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Physical activity / psychological intervention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8" name="Google Shape;178;g274143dbdcb_0_34"/>
          <p:cNvSpPr/>
          <p:nvPr/>
        </p:nvSpPr>
        <p:spPr>
          <a:xfrm>
            <a:off x="3099550" y="4515668"/>
            <a:ext cx="880200" cy="807300"/>
          </a:xfrm>
          <a:prstGeom prst="mathPlus">
            <a:avLst>
              <a:gd name="adj1" fmla="val 2352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g274143dbdcb_0_34"/>
          <p:cNvSpPr txBox="1"/>
          <p:nvPr/>
        </p:nvSpPr>
        <p:spPr>
          <a:xfrm>
            <a:off x="1763031" y="5378246"/>
            <a:ext cx="3553238" cy="677078"/>
          </a:xfrm>
          <a:prstGeom prst="rect">
            <a:avLst/>
          </a:prstGeom>
          <a:solidFill>
            <a:srgbClr val="FFF2CC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Usual medical care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g274143dbdcb_0_34"/>
          <p:cNvSpPr txBox="1"/>
          <p:nvPr/>
        </p:nvSpPr>
        <p:spPr>
          <a:xfrm>
            <a:off x="1145651" y="5798739"/>
            <a:ext cx="10787400" cy="740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400" dirty="0">
                <a:solidFill>
                  <a:schemeClr val="dk1"/>
                </a:solidFill>
              </a:rPr>
              <a:t>53. </a:t>
            </a:r>
            <a:r>
              <a:rPr lang="en-US" sz="1400" dirty="0" err="1">
                <a:solidFill>
                  <a:schemeClr val="dk1"/>
                </a:solidFill>
              </a:rPr>
              <a:t>Fangtham</a:t>
            </a:r>
            <a:r>
              <a:rPr lang="en-US" sz="1400" dirty="0">
                <a:solidFill>
                  <a:schemeClr val="dk1"/>
                </a:solidFill>
              </a:rPr>
              <a:t> M,, et al. Lupus. 2019;28(6):703-712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67E4B5-AFBC-34D4-0417-172935D0D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15</a:t>
            </a:fld>
            <a:endParaRPr lang="en-US" sz="3200" dirty="0"/>
          </a:p>
        </p:txBody>
      </p:sp>
      <p:sp>
        <p:nvSpPr>
          <p:cNvPr id="3" name="Google Shape;192;g274143dbdcb_0_51">
            <a:extLst>
              <a:ext uri="{FF2B5EF4-FFF2-40B4-BE49-F238E27FC236}">
                <a16:creationId xmlns:a16="http://schemas.microsoft.com/office/drawing/2014/main" id="{B0DE1D7B-8283-0C76-8EF5-12D649C662D4}"/>
              </a:ext>
            </a:extLst>
          </p:cNvPr>
          <p:cNvSpPr/>
          <p:nvPr/>
        </p:nvSpPr>
        <p:spPr>
          <a:xfrm>
            <a:off x="6029302" y="3907691"/>
            <a:ext cx="1293300" cy="615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" name="Google Shape;193;g274143dbdcb_0_51">
            <a:extLst>
              <a:ext uri="{FF2B5EF4-FFF2-40B4-BE49-F238E27FC236}">
                <a16:creationId xmlns:a16="http://schemas.microsoft.com/office/drawing/2014/main" id="{FA25C0C5-BD57-DFF9-A863-033AD3AC1DA8}"/>
              </a:ext>
            </a:extLst>
          </p:cNvPr>
          <p:cNvSpPr txBox="1">
            <a:spLocks/>
          </p:cNvSpPr>
          <p:nvPr/>
        </p:nvSpPr>
        <p:spPr>
          <a:xfrm>
            <a:off x="7570063" y="2782605"/>
            <a:ext cx="3883039" cy="3786600"/>
          </a:xfrm>
          <a:prstGeom prst="rect">
            <a:avLst/>
          </a:prstGeom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3200" dirty="0"/>
              <a:t>More effective in improving:</a:t>
            </a:r>
          </a:p>
          <a:p>
            <a:pPr marL="457200" indent="-342900">
              <a:spcBef>
                <a:spcPts val="0"/>
              </a:spcBef>
              <a:buSzPts val="1800"/>
            </a:pPr>
            <a:r>
              <a:rPr lang="en-US" sz="3200" dirty="0"/>
              <a:t>Fatigue</a:t>
            </a:r>
          </a:p>
          <a:p>
            <a:pPr marL="457200" indent="-342900">
              <a:spcBef>
                <a:spcPts val="0"/>
              </a:spcBef>
              <a:buSzPts val="1800"/>
            </a:pPr>
            <a:r>
              <a:rPr lang="en-US" sz="3200" dirty="0"/>
              <a:t>Psychological function</a:t>
            </a:r>
          </a:p>
          <a:p>
            <a:pPr marL="457200" indent="-342900">
              <a:spcBef>
                <a:spcPts val="0"/>
              </a:spcBef>
              <a:buSzPts val="1800"/>
            </a:pPr>
            <a:r>
              <a:rPr lang="en-US" sz="3200" dirty="0"/>
              <a:t>Pain</a:t>
            </a:r>
          </a:p>
          <a:p>
            <a:pPr marL="457200" indent="-342900">
              <a:spcBef>
                <a:spcPts val="0"/>
              </a:spcBef>
              <a:buSzPts val="1800"/>
            </a:pPr>
            <a:r>
              <a:rPr lang="en-US" sz="3200" dirty="0"/>
              <a:t>Quality of life</a:t>
            </a:r>
          </a:p>
        </p:txBody>
      </p:sp>
    </p:spTree>
    <p:extLst>
      <p:ext uri="{BB962C8B-B14F-4D97-AF65-F5344CB8AC3E}">
        <p14:creationId xmlns:p14="http://schemas.microsoft.com/office/powerpoint/2010/main" val="32634641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74143dbdcb_0_62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-US" dirty="0"/>
              <a:t>Physiotherapy / Exercise and 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lang="en-US" dirty="0"/>
              <a:t>Psychological Therapy</a:t>
            </a:r>
            <a:r>
              <a:rPr lang="en-US" sz="3100" dirty="0"/>
              <a:t>-4</a:t>
            </a:r>
            <a:endParaRPr dirty="0"/>
          </a:p>
        </p:txBody>
      </p:sp>
      <p:sp>
        <p:nvSpPr>
          <p:cNvPr id="200" name="Google Shape;200;g274143dbdcb_0_62"/>
          <p:cNvSpPr txBox="1"/>
          <p:nvPr/>
        </p:nvSpPr>
        <p:spPr>
          <a:xfrm>
            <a:off x="1188720" y="5807440"/>
            <a:ext cx="10297200" cy="740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400" dirty="0">
                <a:solidFill>
                  <a:schemeClr val="dk1"/>
                </a:solidFill>
              </a:rPr>
              <a:t>55. </a:t>
            </a:r>
            <a:r>
              <a:rPr lang="en-US" sz="1400" dirty="0" err="1">
                <a:solidFill>
                  <a:schemeClr val="dk1"/>
                </a:solidFill>
              </a:rPr>
              <a:t>Ratanasiripong</a:t>
            </a:r>
            <a:r>
              <a:rPr lang="en-US" sz="1400" dirty="0">
                <a:solidFill>
                  <a:schemeClr val="dk1"/>
                </a:solidFill>
              </a:rPr>
              <a:t> NT, et al. J Prev Med Public Health. 2023;56(2):154-163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Google Shape;201;g274143dbdcb_0_62"/>
          <p:cNvSpPr txBox="1"/>
          <p:nvPr/>
        </p:nvSpPr>
        <p:spPr>
          <a:xfrm>
            <a:off x="3233385" y="1539355"/>
            <a:ext cx="5412479" cy="61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wellness program in Thailand:</a:t>
            </a:r>
            <a:r>
              <a:rPr lang="en-US" sz="2800" baseline="30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55</a:t>
            </a:r>
            <a:endParaRPr sz="2800" baseline="30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g274143dbdcb_0_62"/>
          <p:cNvSpPr txBox="1"/>
          <p:nvPr/>
        </p:nvSpPr>
        <p:spPr>
          <a:xfrm>
            <a:off x="794825" y="2688675"/>
            <a:ext cx="2659788" cy="677078"/>
          </a:xfrm>
          <a:prstGeom prst="rect">
            <a:avLst/>
          </a:prstGeom>
          <a:solidFill>
            <a:srgbClr val="D0E0E3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Social support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g274143dbdcb_0_62"/>
          <p:cNvSpPr txBox="1"/>
          <p:nvPr/>
        </p:nvSpPr>
        <p:spPr>
          <a:xfrm>
            <a:off x="267128" y="4349100"/>
            <a:ext cx="3779385" cy="1169521"/>
          </a:xfrm>
          <a:prstGeom prst="rect">
            <a:avLst/>
          </a:prstGeom>
          <a:solidFill>
            <a:srgbClr val="D0E0E3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Lifestyle &amp; stress management training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274143dbdcb_0_62"/>
          <p:cNvSpPr txBox="1"/>
          <p:nvPr/>
        </p:nvSpPr>
        <p:spPr>
          <a:xfrm>
            <a:off x="4404954" y="3632623"/>
            <a:ext cx="3178381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Patients with SLE </a:t>
            </a:r>
            <a:endParaRPr sz="3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05" name="Google Shape;205;g274143dbdcb_0_62"/>
          <p:cNvCxnSpPr>
            <a:stCxn id="202" idx="3"/>
          </p:cNvCxnSpPr>
          <p:nvPr/>
        </p:nvCxnSpPr>
        <p:spPr>
          <a:xfrm>
            <a:off x="3454613" y="3027214"/>
            <a:ext cx="1381500" cy="540761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6" name="Google Shape;206;g274143dbdcb_0_62"/>
          <p:cNvCxnSpPr>
            <a:cxnSpLocks/>
            <a:stCxn id="203" idx="3"/>
          </p:cNvCxnSpPr>
          <p:nvPr/>
        </p:nvCxnSpPr>
        <p:spPr>
          <a:xfrm flipV="1">
            <a:off x="4046513" y="4345950"/>
            <a:ext cx="806700" cy="587911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7" name="Google Shape;207;g274143dbdcb_0_62"/>
          <p:cNvCxnSpPr>
            <a:cxnSpLocks/>
            <a:stCxn id="204" idx="3"/>
          </p:cNvCxnSpPr>
          <p:nvPr/>
        </p:nvCxnSpPr>
        <p:spPr>
          <a:xfrm>
            <a:off x="7583335" y="3971162"/>
            <a:ext cx="11499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8" name="Google Shape;208;g274143dbdcb_0_62"/>
          <p:cNvSpPr txBox="1">
            <a:spLocks noGrp="1"/>
          </p:cNvSpPr>
          <p:nvPr>
            <p:ph type="body" idx="1"/>
          </p:nvPr>
        </p:nvSpPr>
        <p:spPr>
          <a:xfrm>
            <a:off x="8416889" y="2368208"/>
            <a:ext cx="3095100" cy="3165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Self-care knowledge</a:t>
            </a:r>
            <a:endParaRPr dirty="0"/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Health </a:t>
            </a:r>
            <a:r>
              <a:rPr lang="en-US" dirty="0" err="1"/>
              <a:t>behaviours</a:t>
            </a:r>
            <a:endParaRPr dirty="0"/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Mental health status</a:t>
            </a:r>
            <a:endParaRPr dirty="0"/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•"/>
            </a:pPr>
            <a:r>
              <a:rPr lang="en-US" dirty="0"/>
              <a:t>Quality of life</a:t>
            </a:r>
            <a:endParaRPr dirty="0"/>
          </a:p>
          <a:p>
            <a:pPr marL="45720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A89457-AF58-9B7A-329F-3C708E71F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270528cb240_0_31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Take Home Message</a:t>
            </a:r>
            <a:endParaRPr/>
          </a:p>
        </p:txBody>
      </p:sp>
      <p:sp>
        <p:nvSpPr>
          <p:cNvPr id="215" name="Google Shape;215;g270528cb240_0_31"/>
          <p:cNvSpPr txBox="1">
            <a:spLocks noGrp="1"/>
          </p:cNvSpPr>
          <p:nvPr>
            <p:ph type="body" idx="1"/>
          </p:nvPr>
        </p:nvSpPr>
        <p:spPr>
          <a:xfrm>
            <a:off x="754380" y="1508920"/>
            <a:ext cx="10744200" cy="46680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5560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SzPts val="2000"/>
              <a:buChar char="●"/>
            </a:pPr>
            <a:r>
              <a:rPr lang="en-US" sz="3100" dirty="0"/>
              <a:t>Non-pharmacological treatment play an important role, yet often overlooked in the management of patients with SLE.</a:t>
            </a:r>
            <a:endParaRPr sz="3100" dirty="0"/>
          </a:p>
          <a:p>
            <a:pPr marL="457200" lvl="0" indent="0" algn="just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3100" dirty="0"/>
          </a:p>
          <a:p>
            <a:pPr marL="457200" lvl="0" indent="-355600" algn="just" rtl="0">
              <a:lnSpc>
                <a:spcPct val="120000"/>
              </a:lnSpc>
              <a:spcBef>
                <a:spcPts val="1000"/>
              </a:spcBef>
              <a:spcAft>
                <a:spcPts val="1000"/>
              </a:spcAft>
              <a:buSzPts val="2000"/>
              <a:buChar char="●"/>
            </a:pPr>
            <a:r>
              <a:rPr lang="en-US" sz="3100" dirty="0"/>
              <a:t>Despite its limited evidence, sun protection, nurse-led care and physiotherapy / exercise &amp; psychological therapy remain an important component of treatment.</a:t>
            </a:r>
            <a:endParaRPr sz="31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B8B2D04-416D-3317-730D-0884B62A6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D6DB004-B4F1-B615-DEE6-EE3FB59AB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18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E11E4F-CDB7-ADDB-78D5-91DD241F0A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857">
                        <a14:foregroundMark x1="90857" y1="20929" x2="90857" y2="20929"/>
                        <a14:foregroundMark x1="90857" y1="20929" x2="90857" y2="20929"/>
                        <a14:foregroundMark x1="48500" y1="49571" x2="48500" y2="49571"/>
                        <a14:foregroundMark x1="62714" y1="48857" x2="62714" y2="48857"/>
                        <a14:foregroundMark x1="60786" y1="47357" x2="60786" y2="47357"/>
                        <a14:foregroundMark x1="60571" y1="48857" x2="60571" y2="48857"/>
                        <a14:foregroundMark x1="31571" y1="50786" x2="31571" y2="50786"/>
                        <a14:foregroundMark x1="42714" y1="40714" x2="42714" y2="40714"/>
                        <a14:foregroundMark x1="35714" y1="51714" x2="35714" y2="51714"/>
                        <a14:foregroundMark x1="42714" y1="40929" x2="42714" y2="40929"/>
                        <a14:foregroundMark x1="43429" y1="38714" x2="43429" y2="38714"/>
                        <a14:foregroundMark x1="29214" y1="79071" x2="29214" y2="79071"/>
                        <a14:foregroundMark x1="46000" y1="78714" x2="46000" y2="78714"/>
                        <a14:foregroundMark x1="41500" y1="77286" x2="41500" y2="77286"/>
                        <a14:foregroundMark x1="46143" y1="70286" x2="46143" y2="702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42054" y="-1"/>
            <a:ext cx="6610865" cy="661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044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280" cy="1189355"/>
          </a:xfrm>
          <a:prstGeom prst="rect">
            <a:avLst/>
          </a:prstGeom>
          <a:solidFill>
            <a:srgbClr val="D1A4D7"/>
          </a:solidFill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Learning Objectives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96" name="Google Shape;96;p2"/>
          <p:cNvSpPr txBox="1">
            <a:spLocks noGrp="1"/>
          </p:cNvSpPr>
          <p:nvPr>
            <p:ph type="body" idx="1"/>
          </p:nvPr>
        </p:nvSpPr>
        <p:spPr>
          <a:xfrm>
            <a:off x="754380" y="1507082"/>
            <a:ext cx="10744200" cy="46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82600" indent="-457200">
              <a:lnSpc>
                <a:spcPct val="120000"/>
              </a:lnSpc>
              <a:spcBef>
                <a:spcPts val="1200"/>
              </a:spcBef>
              <a:buSzPts val="3200"/>
            </a:pPr>
            <a:r>
              <a:rPr lang="en-US" sz="3200" dirty="0"/>
              <a:t>To appreciate the role of non-pharmacological treatment in the management of patients with SLE</a:t>
            </a:r>
            <a:endParaRPr sz="3200" dirty="0"/>
          </a:p>
          <a:p>
            <a:pPr marL="914400" indent="-457200">
              <a:lnSpc>
                <a:spcPct val="120000"/>
              </a:lnSpc>
              <a:spcBef>
                <a:spcPts val="1200"/>
              </a:spcBef>
            </a:pPr>
            <a:endParaRPr sz="3200" dirty="0"/>
          </a:p>
          <a:p>
            <a:pPr marL="482600" indent="-457200">
              <a:lnSpc>
                <a:spcPct val="120000"/>
              </a:lnSpc>
              <a:spcBef>
                <a:spcPts val="1200"/>
              </a:spcBef>
              <a:buSzPts val="3200"/>
            </a:pPr>
            <a:r>
              <a:rPr lang="en-US" sz="3200" dirty="0"/>
              <a:t>To reinforce the importance of sun protection, nurse-led care &amp; physiotherapy/exercise and psychological therapy</a:t>
            </a:r>
            <a:endParaRPr sz="3200" dirty="0"/>
          </a:p>
          <a:p>
            <a:pPr marL="635000" indent="-457200">
              <a:lnSpc>
                <a:spcPct val="120000"/>
              </a:lnSpc>
              <a:spcBef>
                <a:spcPts val="1200"/>
              </a:spcBef>
              <a:spcAft>
                <a:spcPts val="1000"/>
              </a:spcAft>
              <a:buClr>
                <a:schemeClr val="dk1"/>
              </a:buClr>
              <a:buSzPts val="2800"/>
            </a:pPr>
            <a:endParaRPr sz="32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BF0F44-38C9-F557-50B7-F290B584F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74143dbdcb_0_0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Non-pharmacological Treatment</a:t>
            </a:r>
            <a:endParaRPr dirty="0"/>
          </a:p>
        </p:txBody>
      </p:sp>
      <p:sp>
        <p:nvSpPr>
          <p:cNvPr id="104" name="Google Shape;104;g274143dbdcb_0_0"/>
          <p:cNvSpPr/>
          <p:nvPr/>
        </p:nvSpPr>
        <p:spPr>
          <a:xfrm>
            <a:off x="1465900" y="2744750"/>
            <a:ext cx="2543700" cy="2937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Sun Protection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g274143dbdcb_0_0"/>
          <p:cNvSpPr/>
          <p:nvPr/>
        </p:nvSpPr>
        <p:spPr>
          <a:xfrm>
            <a:off x="4824150" y="2744750"/>
            <a:ext cx="2543700" cy="2937900"/>
          </a:xfrm>
          <a:prstGeom prst="roundRect">
            <a:avLst>
              <a:gd name="adj" fmla="val 16667"/>
            </a:avLst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Nurse-led care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g274143dbdcb_0_0"/>
          <p:cNvSpPr/>
          <p:nvPr/>
        </p:nvSpPr>
        <p:spPr>
          <a:xfrm>
            <a:off x="8182400" y="2744750"/>
            <a:ext cx="2543700" cy="2937900"/>
          </a:xfrm>
          <a:prstGeom prst="roundRect">
            <a:avLst>
              <a:gd name="adj" fmla="val 16667"/>
            </a:avLst>
          </a:prstGeom>
          <a:solidFill>
            <a:srgbClr val="B7B7B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Physiotherapy/exercise 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and psychological therapy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641875-7C30-B180-B77F-C55E8BB05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70528cb240_0_6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Sun Protection</a:t>
            </a:r>
            <a:endParaRPr dirty="0"/>
          </a:p>
        </p:txBody>
      </p:sp>
      <p:sp>
        <p:nvSpPr>
          <p:cNvPr id="113" name="Google Shape;113;g270528cb240_0_6"/>
          <p:cNvSpPr/>
          <p:nvPr/>
        </p:nvSpPr>
        <p:spPr>
          <a:xfrm>
            <a:off x="1465900" y="2744750"/>
            <a:ext cx="2543700" cy="2937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Sun Protection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EFCC79-1FCF-A68C-82EF-BAD2C4FCF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74143dbdcb_0_78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Sun Protection</a:t>
            </a:r>
            <a:r>
              <a:rPr lang="en-US" sz="3200" dirty="0"/>
              <a:t>-2</a:t>
            </a:r>
            <a:endParaRPr dirty="0"/>
          </a:p>
        </p:txBody>
      </p:sp>
      <p:sp>
        <p:nvSpPr>
          <p:cNvPr id="120" name="Google Shape;120;g274143dbdcb_0_78"/>
          <p:cNvSpPr txBox="1">
            <a:spLocks noGrp="1"/>
          </p:cNvSpPr>
          <p:nvPr>
            <p:ph type="body" idx="1"/>
          </p:nvPr>
        </p:nvSpPr>
        <p:spPr>
          <a:xfrm>
            <a:off x="4669275" y="1896049"/>
            <a:ext cx="6829200" cy="4288993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3200" dirty="0"/>
              <a:t>Sunlight can induce or exacerbate cutaneous manifestations of SLE</a:t>
            </a:r>
            <a:endParaRPr sz="3200" dirty="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endParaRPr sz="3200" dirty="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endParaRPr sz="3200" dirty="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endParaRPr sz="3200" dirty="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endParaRPr sz="3200" dirty="0"/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3200" dirty="0"/>
              <a:t>Physical &amp; psychological burden to patients</a:t>
            </a:r>
            <a:endParaRPr sz="3200" dirty="0"/>
          </a:p>
        </p:txBody>
      </p:sp>
      <p:sp>
        <p:nvSpPr>
          <p:cNvPr id="121" name="Google Shape;121;g274143dbdcb_0_78"/>
          <p:cNvSpPr/>
          <p:nvPr/>
        </p:nvSpPr>
        <p:spPr>
          <a:xfrm>
            <a:off x="1465900" y="2744750"/>
            <a:ext cx="2543700" cy="2937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Sun Protection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g274143dbdcb_0_78"/>
          <p:cNvSpPr/>
          <p:nvPr/>
        </p:nvSpPr>
        <p:spPr>
          <a:xfrm>
            <a:off x="7724625" y="3125900"/>
            <a:ext cx="718500" cy="158993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A79C48-4895-F3F9-418D-BCCFD23BE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74143dbdcb_0_11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Sun Protection</a:t>
            </a:r>
            <a:r>
              <a:rPr lang="en-US" sz="3200" dirty="0"/>
              <a:t>-3</a:t>
            </a:r>
            <a:endParaRPr dirty="0"/>
          </a:p>
        </p:txBody>
      </p:sp>
      <p:sp>
        <p:nvSpPr>
          <p:cNvPr id="129" name="Google Shape;129;g274143dbdcb_0_11"/>
          <p:cNvSpPr txBox="1">
            <a:spLocks noGrp="1"/>
          </p:cNvSpPr>
          <p:nvPr>
            <p:ph type="body" idx="1"/>
          </p:nvPr>
        </p:nvSpPr>
        <p:spPr>
          <a:xfrm>
            <a:off x="404550" y="1512754"/>
            <a:ext cx="11382900" cy="4399496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25450" algn="just" rtl="0">
              <a:spcBef>
                <a:spcPts val="1800"/>
              </a:spcBef>
              <a:spcAft>
                <a:spcPts val="0"/>
              </a:spcAft>
              <a:buSzPts val="3100"/>
              <a:buChar char="•"/>
            </a:pPr>
            <a:r>
              <a:rPr lang="en-US" sz="3200" dirty="0"/>
              <a:t>2 guidelines recommend the use of broad-spectrum sunscreen.</a:t>
            </a:r>
            <a:r>
              <a:rPr lang="en-US" sz="3200" baseline="30000" dirty="0"/>
              <a:t>21; 50</a:t>
            </a:r>
            <a:endParaRPr sz="3200" baseline="30000" dirty="0"/>
          </a:p>
          <a:p>
            <a:pPr marL="457200" lvl="0" indent="-425450" algn="just" rtl="0">
              <a:spcBef>
                <a:spcPts val="1800"/>
              </a:spcBef>
              <a:spcAft>
                <a:spcPts val="0"/>
              </a:spcAft>
              <a:buSzPts val="3100"/>
              <a:buChar char="•"/>
            </a:pPr>
            <a:r>
              <a:rPr lang="en-US" sz="3200" dirty="0"/>
              <a:t>A systematic review showed that application of sunscreen with sun protection factor (SPF) 50 - 70 reduced skin manifestation of SLE.</a:t>
            </a:r>
            <a:r>
              <a:rPr lang="en-US" sz="3200" baseline="30000" dirty="0"/>
              <a:t>51</a:t>
            </a:r>
            <a:endParaRPr sz="3200" baseline="30000" dirty="0"/>
          </a:p>
          <a:p>
            <a:pPr marL="457200" lvl="0" indent="-425450" algn="just" rtl="0">
              <a:spcBef>
                <a:spcPts val="1800"/>
              </a:spcBef>
              <a:spcAft>
                <a:spcPts val="1000"/>
              </a:spcAft>
              <a:buSzPts val="3100"/>
              <a:buChar char="•"/>
            </a:pPr>
            <a:r>
              <a:rPr lang="en-US" sz="3200" dirty="0"/>
              <a:t>Patients should be advised on sun avoidance &amp; the use of protective clothing.</a:t>
            </a:r>
            <a:r>
              <a:rPr lang="en-US" sz="3200" baseline="30000" dirty="0"/>
              <a:t>21</a:t>
            </a:r>
            <a:endParaRPr sz="3200" baseline="30000" dirty="0"/>
          </a:p>
        </p:txBody>
      </p:sp>
      <p:sp>
        <p:nvSpPr>
          <p:cNvPr id="130" name="Google Shape;130;g274143dbdcb_0_11"/>
          <p:cNvSpPr txBox="1"/>
          <p:nvPr/>
        </p:nvSpPr>
        <p:spPr>
          <a:xfrm>
            <a:off x="723900" y="5335184"/>
            <a:ext cx="10744200" cy="1154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just" rtl="0">
              <a:lnSpc>
                <a:spcPct val="90000"/>
              </a:lnSpc>
              <a:buNone/>
            </a:pPr>
            <a:r>
              <a:rPr lang="en-US" sz="1400" dirty="0">
                <a:solidFill>
                  <a:schemeClr val="dk1"/>
                </a:solidFill>
              </a:rPr>
              <a:t>21. Gordon C, et al. The British Society for Rheumatology guideline for the management of systemic lupus erythematosus in adults. Rheumatology (Oxford). 2018;57(1):e1-e45</a:t>
            </a:r>
            <a:endParaRPr sz="1400" dirty="0">
              <a:solidFill>
                <a:schemeClr val="dk1"/>
              </a:solidFill>
            </a:endParaRPr>
          </a:p>
          <a:p>
            <a:pPr marL="0" lvl="0" indent="0" algn="just" rtl="0">
              <a:lnSpc>
                <a:spcPct val="90000"/>
              </a:lnSpc>
              <a:buNone/>
            </a:pPr>
            <a:r>
              <a:rPr lang="en-US" sz="1400" dirty="0">
                <a:solidFill>
                  <a:schemeClr val="dk1"/>
                </a:solidFill>
              </a:rPr>
              <a:t>50. </a:t>
            </a:r>
            <a:r>
              <a:rPr lang="en-US" sz="1400" dirty="0" err="1">
                <a:solidFill>
                  <a:schemeClr val="dk1"/>
                </a:solidFill>
              </a:rPr>
              <a:t>Fanouriakis</a:t>
            </a:r>
            <a:r>
              <a:rPr lang="en-US" sz="1400" dirty="0">
                <a:solidFill>
                  <a:schemeClr val="dk1"/>
                </a:solidFill>
              </a:rPr>
              <a:t> A, et al. 2019 update of the EULAR recommendations for the management of systemic lupus erythematosus. Ann Rheum Dis. 2019;78(6):736-745</a:t>
            </a:r>
          </a:p>
          <a:p>
            <a:pPr marL="0" lvl="0" indent="0" algn="just" rtl="0">
              <a:lnSpc>
                <a:spcPct val="90000"/>
              </a:lnSpc>
              <a:buNone/>
            </a:pPr>
            <a:r>
              <a:rPr lang="en-GB" sz="14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51. Fairley JL, et al. Semin Arthritis Rheum. 2019;50(1):95-127.</a:t>
            </a:r>
            <a:endParaRPr sz="14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623235A-0C28-886B-8ABD-EE29AD69F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70528cb240_0_24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CPG Recommendation</a:t>
            </a: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546BF2-A62E-E38F-C05A-AD4AB3D0F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7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F1E2F8-02E4-FD5B-1527-272DCD8D7C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600" y="2438110"/>
            <a:ext cx="10133521" cy="204613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74143dbdcb_0_0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Non-pharmacological Treatment</a:t>
            </a:r>
            <a:endParaRPr dirty="0"/>
          </a:p>
        </p:txBody>
      </p:sp>
      <p:sp>
        <p:nvSpPr>
          <p:cNvPr id="104" name="Google Shape;104;g274143dbdcb_0_0"/>
          <p:cNvSpPr/>
          <p:nvPr/>
        </p:nvSpPr>
        <p:spPr>
          <a:xfrm>
            <a:off x="1465900" y="2744750"/>
            <a:ext cx="2543700" cy="2937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Sun Protection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g274143dbdcb_0_0"/>
          <p:cNvSpPr/>
          <p:nvPr/>
        </p:nvSpPr>
        <p:spPr>
          <a:xfrm>
            <a:off x="4824150" y="2744750"/>
            <a:ext cx="2543700" cy="2937900"/>
          </a:xfrm>
          <a:prstGeom prst="roundRect">
            <a:avLst>
              <a:gd name="adj" fmla="val 16667"/>
            </a:avLst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Nurse-led care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g274143dbdcb_0_0"/>
          <p:cNvSpPr/>
          <p:nvPr/>
        </p:nvSpPr>
        <p:spPr>
          <a:xfrm>
            <a:off x="8182400" y="2744750"/>
            <a:ext cx="2543700" cy="2937900"/>
          </a:xfrm>
          <a:prstGeom prst="roundRect">
            <a:avLst>
              <a:gd name="adj" fmla="val 16667"/>
            </a:avLst>
          </a:prstGeom>
          <a:solidFill>
            <a:srgbClr val="B7B7B7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Physiotherapy/exercise 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and psychological therapy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641875-7C30-B180-B77F-C55E8BB05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241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74143dbdcb_0_0"/>
          <p:cNvSpPr txBox="1">
            <a:spLocks noGrp="1"/>
          </p:cNvSpPr>
          <p:nvPr>
            <p:ph type="title"/>
          </p:nvPr>
        </p:nvSpPr>
        <p:spPr>
          <a:xfrm>
            <a:off x="1188720" y="136525"/>
            <a:ext cx="11003400" cy="11895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Nurse-led Care</a:t>
            </a:r>
            <a:endParaRPr dirty="0"/>
          </a:p>
        </p:txBody>
      </p:sp>
      <p:sp>
        <p:nvSpPr>
          <p:cNvPr id="105" name="Google Shape;105;g274143dbdcb_0_0"/>
          <p:cNvSpPr/>
          <p:nvPr/>
        </p:nvSpPr>
        <p:spPr>
          <a:xfrm>
            <a:off x="4824150" y="2744750"/>
            <a:ext cx="2543700" cy="2937900"/>
          </a:xfrm>
          <a:prstGeom prst="roundRect">
            <a:avLst>
              <a:gd name="adj" fmla="val 16667"/>
            </a:avLst>
          </a:prstGeom>
          <a:solidFill>
            <a:srgbClr val="CCCCCC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latin typeface="Calibri"/>
                <a:ea typeface="Calibri"/>
                <a:cs typeface="Calibri"/>
                <a:sym typeface="Calibri"/>
              </a:rPr>
              <a:t>Nurse-led care</a:t>
            </a:r>
            <a:endParaRPr sz="2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6641875-7C30-B180-B77F-C55E8BB05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6467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E CPG template 3" id="{70C9DEBF-6740-C44A-8FF9-AECF46EBD451}" vid="{91620721-3165-6A43-8103-D728669D0D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</TotalTime>
  <Words>564</Words>
  <Application>Microsoft Office PowerPoint</Application>
  <PresentationFormat>Widescreen</PresentationFormat>
  <Paragraphs>133</Paragraphs>
  <Slides>18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Training of Core Trainers CPG Management of  Systemic Lupus Erythematosus</vt:lpstr>
      <vt:lpstr>Learning Objectives</vt:lpstr>
      <vt:lpstr>Non-pharmacological Treatment</vt:lpstr>
      <vt:lpstr>Sun Protection</vt:lpstr>
      <vt:lpstr>Sun Protection-2</vt:lpstr>
      <vt:lpstr>Sun Protection-3</vt:lpstr>
      <vt:lpstr>CPG Recommendation</vt:lpstr>
      <vt:lpstr>Non-pharmacological Treatment</vt:lpstr>
      <vt:lpstr>Nurse-led Care</vt:lpstr>
      <vt:lpstr>Nurse-led Care-2</vt:lpstr>
      <vt:lpstr>Nurse-led Care-3</vt:lpstr>
      <vt:lpstr>Non-pharmacological Treatment</vt:lpstr>
      <vt:lpstr>Physiotherapy / Exercise and  Psychological Therapy</vt:lpstr>
      <vt:lpstr>Physiotherapy / Exercise and  Psychological Therapy-2</vt:lpstr>
      <vt:lpstr>Physiotherapy / Exercise and  Psychological Therapy-3</vt:lpstr>
      <vt:lpstr>Physiotherapy / Exercise and  Psychological Therapy-4</vt:lpstr>
      <vt:lpstr>Take Home Message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Tengku Noor Farhana Tengku Khalid</cp:lastModifiedBy>
  <cp:revision>17</cp:revision>
  <dcterms:created xsi:type="dcterms:W3CDTF">2023-11-29T06:59:45Z</dcterms:created>
  <dcterms:modified xsi:type="dcterms:W3CDTF">2024-06-28T07:42:10Z</dcterms:modified>
</cp:coreProperties>
</file>